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74" r:id="rId7"/>
    <p:sldId id="280" r:id="rId8"/>
    <p:sldId id="266" r:id="rId9"/>
    <p:sldId id="267" r:id="rId10"/>
    <p:sldId id="268" r:id="rId11"/>
    <p:sldId id="270" r:id="rId12"/>
    <p:sldId id="271" r:id="rId13"/>
    <p:sldId id="273" r:id="rId14"/>
    <p:sldId id="275" r:id="rId15"/>
    <p:sldId id="279" r:id="rId16"/>
    <p:sldId id="281" r:id="rId17"/>
    <p:sldId id="277" r:id="rId18"/>
    <p:sldId id="278" r:id="rId19"/>
    <p:sldId id="262" r:id="rId20"/>
    <p:sldId id="26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 Mueller" initials="NM" lastIdx="1" clrIdx="0">
    <p:extLst>
      <p:ext uri="{19B8F6BF-5375-455C-9EA6-DF929625EA0E}">
        <p15:presenceInfo xmlns:p15="http://schemas.microsoft.com/office/powerpoint/2012/main" userId="Nico Muell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7E00"/>
    <a:srgbClr val="EC80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/>
              <a:t>Grösse der Streitkräfte</a:t>
            </a:r>
            <a:r>
              <a:rPr lang="de-CH" baseline="0"/>
              <a:t> (in Millionen)</a:t>
            </a:r>
            <a:endParaRPr lang="de-CH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4620587943570206E-2"/>
          <c:y val="8.0366664136486132E-2"/>
          <c:w val="0.9329776338740392"/>
          <c:h val="0.77580068691026138"/>
        </c:manualLayout>
      </c:layout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GB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Tabelle1!$A$2:$A$7</c:f>
              <c:numCache>
                <c:formatCode>General</c:formatCode>
                <c:ptCount val="6"/>
                <c:pt idx="0">
                  <c:v>1939</c:v>
                </c:pt>
                <c:pt idx="1">
                  <c:v>1940</c:v>
                </c:pt>
                <c:pt idx="2">
                  <c:v>1941</c:v>
                </c:pt>
                <c:pt idx="3">
                  <c:v>1942</c:v>
                </c:pt>
                <c:pt idx="4">
                  <c:v>1943</c:v>
                </c:pt>
                <c:pt idx="5">
                  <c:v>1944</c:v>
                </c:pt>
              </c:numCache>
            </c:num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0.48</c:v>
                </c:pt>
                <c:pt idx="1">
                  <c:v>2.27</c:v>
                </c:pt>
                <c:pt idx="2">
                  <c:v>3.38</c:v>
                </c:pt>
                <c:pt idx="3">
                  <c:v>4.09</c:v>
                </c:pt>
                <c:pt idx="4">
                  <c:v>4.76</c:v>
                </c:pt>
                <c:pt idx="5">
                  <c:v>4.97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2DF-412B-B24E-D850B076E1B3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UdSSR</c:v>
                </c:pt>
              </c:strCache>
            </c:strRef>
          </c:tx>
          <c:spPr>
            <a:ln w="28575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Tabelle1!$A$2:$A$7</c:f>
              <c:numCache>
                <c:formatCode>General</c:formatCode>
                <c:ptCount val="6"/>
                <c:pt idx="0">
                  <c:v>1939</c:v>
                </c:pt>
                <c:pt idx="1">
                  <c:v>1940</c:v>
                </c:pt>
                <c:pt idx="2">
                  <c:v>1941</c:v>
                </c:pt>
                <c:pt idx="3">
                  <c:v>1942</c:v>
                </c:pt>
                <c:pt idx="4">
                  <c:v>1943</c:v>
                </c:pt>
                <c:pt idx="5">
                  <c:v>1944</c:v>
                </c:pt>
              </c:numCache>
            </c:numRef>
          </c:cat>
          <c:val>
            <c:numRef>
              <c:f>Tabelle1!$C$2:$C$7</c:f>
              <c:numCache>
                <c:formatCode>General</c:formatCode>
                <c:ptCount val="6"/>
                <c:pt idx="0">
                  <c:v>1.6</c:v>
                </c:pt>
                <c:pt idx="1">
                  <c:v>5</c:v>
                </c:pt>
                <c:pt idx="2">
                  <c:v>7.1</c:v>
                </c:pt>
                <c:pt idx="3">
                  <c:v>11.34</c:v>
                </c:pt>
                <c:pt idx="4">
                  <c:v>11.86</c:v>
                </c:pt>
                <c:pt idx="5">
                  <c:v>12.23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2DF-412B-B24E-D850B076E1B3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USA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Tabelle1!$A$2:$A$7</c:f>
              <c:numCache>
                <c:formatCode>General</c:formatCode>
                <c:ptCount val="6"/>
                <c:pt idx="0">
                  <c:v>1939</c:v>
                </c:pt>
                <c:pt idx="1">
                  <c:v>1940</c:v>
                </c:pt>
                <c:pt idx="2">
                  <c:v>1941</c:v>
                </c:pt>
                <c:pt idx="3">
                  <c:v>1942</c:v>
                </c:pt>
                <c:pt idx="4">
                  <c:v>1943</c:v>
                </c:pt>
                <c:pt idx="5">
                  <c:v>1944</c:v>
                </c:pt>
              </c:numCache>
            </c:numRef>
          </c:cat>
          <c:val>
            <c:numRef>
              <c:f>Tabelle1!$D$2:$D$7</c:f>
              <c:numCache>
                <c:formatCode>General</c:formatCode>
                <c:ptCount val="6"/>
                <c:pt idx="0">
                  <c:v>0.6</c:v>
                </c:pt>
                <c:pt idx="1">
                  <c:v>0.7</c:v>
                </c:pt>
                <c:pt idx="2">
                  <c:v>1.62</c:v>
                </c:pt>
                <c:pt idx="3">
                  <c:v>3.97</c:v>
                </c:pt>
                <c:pt idx="4">
                  <c:v>9.02</c:v>
                </c:pt>
                <c:pt idx="5">
                  <c:v>11.41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2DF-412B-B24E-D850B076E1B3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Deutsches Reich</c:v>
                </c:pt>
              </c:strCache>
            </c:strRef>
          </c:tx>
          <c:spPr>
            <a:ln w="28575" cap="rnd">
              <a:solidFill>
                <a:srgbClr val="DC7E00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Tabelle1!$A$2:$A$7</c:f>
              <c:numCache>
                <c:formatCode>General</c:formatCode>
                <c:ptCount val="6"/>
                <c:pt idx="0">
                  <c:v>1939</c:v>
                </c:pt>
                <c:pt idx="1">
                  <c:v>1940</c:v>
                </c:pt>
                <c:pt idx="2">
                  <c:v>1941</c:v>
                </c:pt>
                <c:pt idx="3">
                  <c:v>1942</c:v>
                </c:pt>
                <c:pt idx="4">
                  <c:v>1943</c:v>
                </c:pt>
                <c:pt idx="5">
                  <c:v>1944</c:v>
                </c:pt>
              </c:numCache>
            </c:numRef>
          </c:cat>
          <c:val>
            <c:numRef>
              <c:f>Tabelle1!$E$2:$E$7</c:f>
              <c:numCache>
                <c:formatCode>General</c:formatCode>
                <c:ptCount val="6"/>
                <c:pt idx="0">
                  <c:v>4.5199999999999996</c:v>
                </c:pt>
                <c:pt idx="1">
                  <c:v>5.76</c:v>
                </c:pt>
                <c:pt idx="2">
                  <c:v>7.31</c:v>
                </c:pt>
                <c:pt idx="3">
                  <c:v>8.41</c:v>
                </c:pt>
                <c:pt idx="4">
                  <c:v>9.48</c:v>
                </c:pt>
                <c:pt idx="5">
                  <c:v>9.42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2DF-412B-B24E-D850B076E1B3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Japan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Tabelle1!$A$2:$A$7</c:f>
              <c:numCache>
                <c:formatCode>General</c:formatCode>
                <c:ptCount val="6"/>
                <c:pt idx="0">
                  <c:v>1939</c:v>
                </c:pt>
                <c:pt idx="1">
                  <c:v>1940</c:v>
                </c:pt>
                <c:pt idx="2">
                  <c:v>1941</c:v>
                </c:pt>
                <c:pt idx="3">
                  <c:v>1942</c:v>
                </c:pt>
                <c:pt idx="4">
                  <c:v>1943</c:v>
                </c:pt>
                <c:pt idx="5">
                  <c:v>1944</c:v>
                </c:pt>
              </c:numCache>
            </c:numRef>
          </c:cat>
          <c:val>
            <c:numRef>
              <c:f>Tabelle1!$F$2:$F$7</c:f>
              <c:numCache>
                <c:formatCode>General</c:formatCode>
                <c:ptCount val="6"/>
                <c:pt idx="0">
                  <c:v>1.6</c:v>
                </c:pt>
                <c:pt idx="1">
                  <c:v>1.7</c:v>
                </c:pt>
                <c:pt idx="2">
                  <c:v>1.63</c:v>
                </c:pt>
                <c:pt idx="3">
                  <c:v>2.84</c:v>
                </c:pt>
                <c:pt idx="4">
                  <c:v>3.7</c:v>
                </c:pt>
                <c:pt idx="5">
                  <c:v>5.38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2DF-412B-B24E-D850B076E1B3}"/>
            </c:ext>
          </c:extLst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Italien</c:v>
                </c:pt>
              </c:strCache>
            </c:strRef>
          </c:tx>
          <c:spPr>
            <a:ln w="28575" cap="rnd">
              <a:solidFill>
                <a:srgbClr val="EC8014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Tabelle1!$A$2:$A$7</c:f>
              <c:numCache>
                <c:formatCode>General</c:formatCode>
                <c:ptCount val="6"/>
                <c:pt idx="0">
                  <c:v>1939</c:v>
                </c:pt>
                <c:pt idx="1">
                  <c:v>1940</c:v>
                </c:pt>
                <c:pt idx="2">
                  <c:v>1941</c:v>
                </c:pt>
                <c:pt idx="3">
                  <c:v>1942</c:v>
                </c:pt>
                <c:pt idx="4">
                  <c:v>1943</c:v>
                </c:pt>
                <c:pt idx="5">
                  <c:v>1944</c:v>
                </c:pt>
              </c:numCache>
            </c:numRef>
          </c:cat>
          <c:val>
            <c:numRef>
              <c:f>Tabelle1!$G$2:$G$7</c:f>
              <c:numCache>
                <c:formatCode>General</c:formatCode>
                <c:ptCount val="6"/>
                <c:pt idx="0">
                  <c:v>1.74</c:v>
                </c:pt>
                <c:pt idx="1">
                  <c:v>2.34</c:v>
                </c:pt>
                <c:pt idx="2">
                  <c:v>3.23</c:v>
                </c:pt>
                <c:pt idx="3">
                  <c:v>3.81</c:v>
                </c:pt>
                <c:pt idx="4">
                  <c:v>3.82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2DF-412B-B24E-D850B076E1B3}"/>
            </c:ext>
          </c:extLst>
        </c:ser>
        <c:ser>
          <c:idx val="6"/>
          <c:order val="6"/>
          <c:tx>
            <c:strRef>
              <c:f>Tabelle1!$H$1</c:f>
              <c:strCache>
                <c:ptCount val="1"/>
                <c:pt idx="0">
                  <c:v>Alliierte</c:v>
                </c:pt>
              </c:strCache>
            </c:strRef>
          </c:tx>
          <c:spPr>
            <a:ln w="69850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Tabelle1!$A$2:$A$7</c:f>
              <c:numCache>
                <c:formatCode>General</c:formatCode>
                <c:ptCount val="6"/>
                <c:pt idx="0">
                  <c:v>1939</c:v>
                </c:pt>
                <c:pt idx="1">
                  <c:v>1940</c:v>
                </c:pt>
                <c:pt idx="2">
                  <c:v>1941</c:v>
                </c:pt>
                <c:pt idx="3">
                  <c:v>1942</c:v>
                </c:pt>
                <c:pt idx="4">
                  <c:v>1943</c:v>
                </c:pt>
                <c:pt idx="5">
                  <c:v>1944</c:v>
                </c:pt>
              </c:numCache>
            </c:numRef>
          </c:cat>
          <c:val>
            <c:numRef>
              <c:f>Tabelle1!$H$2:$H$7</c:f>
              <c:numCache>
                <c:formatCode>General</c:formatCode>
                <c:ptCount val="6"/>
                <c:pt idx="0">
                  <c:v>2.68</c:v>
                </c:pt>
                <c:pt idx="1">
                  <c:v>7.97</c:v>
                </c:pt>
                <c:pt idx="2">
                  <c:v>12.100000000000001</c:v>
                </c:pt>
                <c:pt idx="3">
                  <c:v>19.399999999999999</c:v>
                </c:pt>
                <c:pt idx="4">
                  <c:v>25.639999999999997</c:v>
                </c:pt>
                <c:pt idx="5">
                  <c:v>28.61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62DF-412B-B24E-D850B076E1B3}"/>
            </c:ext>
          </c:extLst>
        </c:ser>
        <c:ser>
          <c:idx val="7"/>
          <c:order val="7"/>
          <c:tx>
            <c:strRef>
              <c:f>Tabelle1!$I$1</c:f>
              <c:strCache>
                <c:ptCount val="1"/>
                <c:pt idx="0">
                  <c:v>Achsenmächte</c:v>
                </c:pt>
              </c:strCache>
            </c:strRef>
          </c:tx>
          <c:spPr>
            <a:ln w="698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Tabelle1!$A$2:$A$7</c:f>
              <c:numCache>
                <c:formatCode>General</c:formatCode>
                <c:ptCount val="6"/>
                <c:pt idx="0">
                  <c:v>1939</c:v>
                </c:pt>
                <c:pt idx="1">
                  <c:v>1940</c:v>
                </c:pt>
                <c:pt idx="2">
                  <c:v>1941</c:v>
                </c:pt>
                <c:pt idx="3">
                  <c:v>1942</c:v>
                </c:pt>
                <c:pt idx="4">
                  <c:v>1943</c:v>
                </c:pt>
                <c:pt idx="5">
                  <c:v>1944</c:v>
                </c:pt>
              </c:numCache>
            </c:numRef>
          </c:cat>
          <c:val>
            <c:numRef>
              <c:f>Tabelle1!$I$2:$I$7</c:f>
              <c:numCache>
                <c:formatCode>General</c:formatCode>
                <c:ptCount val="6"/>
                <c:pt idx="0">
                  <c:v>7.8599999999999994</c:v>
                </c:pt>
                <c:pt idx="1">
                  <c:v>9.8000000000000007</c:v>
                </c:pt>
                <c:pt idx="2">
                  <c:v>12.17</c:v>
                </c:pt>
                <c:pt idx="3">
                  <c:v>15.06</c:v>
                </c:pt>
                <c:pt idx="4">
                  <c:v>17</c:v>
                </c:pt>
                <c:pt idx="5">
                  <c:v>14.8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62DF-412B-B24E-D850B076E1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66473872"/>
        <c:axId val="1815575504"/>
      </c:lineChart>
      <c:catAx>
        <c:axId val="2066473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5575504"/>
        <c:crosses val="autoZero"/>
        <c:auto val="1"/>
        <c:lblAlgn val="ctr"/>
        <c:lblOffset val="100"/>
        <c:noMultiLvlLbl val="0"/>
      </c:catAx>
      <c:valAx>
        <c:axId val="1815575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647387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8FC5135-5A80-40E9-95FB-1D48EA52B7A4}" type="datetimeFigureOut">
              <a:rPr lang="de-CH" smtClean="0"/>
              <a:t>20.11.2018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654E5DE-423E-4792-82A4-52A83B31A674}" type="slidenum">
              <a:rPr lang="de-CH" smtClean="0"/>
              <a:t>‹Nr.›</a:t>
            </a:fld>
            <a:endParaRPr lang="de-CH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54226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5135-5A80-40E9-95FB-1D48EA52B7A4}" type="datetimeFigureOut">
              <a:rPr lang="de-CH" smtClean="0"/>
              <a:t>20.11.2018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E5DE-423E-4792-82A4-52A83B31A67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4061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5135-5A80-40E9-95FB-1D48EA52B7A4}" type="datetimeFigureOut">
              <a:rPr lang="de-CH" smtClean="0"/>
              <a:t>20.11.2018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E5DE-423E-4792-82A4-52A83B31A67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5401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5135-5A80-40E9-95FB-1D48EA52B7A4}" type="datetimeFigureOut">
              <a:rPr lang="de-CH" smtClean="0"/>
              <a:t>20.11.2018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E5DE-423E-4792-82A4-52A83B31A674}" type="slidenum">
              <a:rPr lang="de-CH" smtClean="0"/>
              <a:t>‹Nr.›</a:t>
            </a:fld>
            <a:endParaRPr lang="de-CH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26548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5135-5A80-40E9-95FB-1D48EA52B7A4}" type="datetimeFigureOut">
              <a:rPr lang="de-CH" smtClean="0"/>
              <a:t>20.11.2018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E5DE-423E-4792-82A4-52A83B31A67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89330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5135-5A80-40E9-95FB-1D48EA52B7A4}" type="datetimeFigureOut">
              <a:rPr lang="de-CH" smtClean="0"/>
              <a:t>20.11.2018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E5DE-423E-4792-82A4-52A83B31A67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185965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5135-5A80-40E9-95FB-1D48EA52B7A4}" type="datetimeFigureOut">
              <a:rPr lang="de-CH" smtClean="0"/>
              <a:t>20.11.2018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E5DE-423E-4792-82A4-52A83B31A67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84561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5135-5A80-40E9-95FB-1D48EA52B7A4}" type="datetimeFigureOut">
              <a:rPr lang="de-CH" smtClean="0"/>
              <a:t>20.11.2018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E5DE-423E-4792-82A4-52A83B31A67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852525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5135-5A80-40E9-95FB-1D48EA52B7A4}" type="datetimeFigureOut">
              <a:rPr lang="de-CH" smtClean="0"/>
              <a:t>20.11.2018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E5DE-423E-4792-82A4-52A83B31A67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13293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5135-5A80-40E9-95FB-1D48EA52B7A4}" type="datetimeFigureOut">
              <a:rPr lang="de-CH" smtClean="0"/>
              <a:t>20.11.2018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E5DE-423E-4792-82A4-52A83B31A67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10974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5135-5A80-40E9-95FB-1D48EA52B7A4}" type="datetimeFigureOut">
              <a:rPr lang="de-CH" smtClean="0"/>
              <a:t>20.11.2018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E5DE-423E-4792-82A4-52A83B31A67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4555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5135-5A80-40E9-95FB-1D48EA52B7A4}" type="datetimeFigureOut">
              <a:rPr lang="de-CH" smtClean="0"/>
              <a:t>20.11.2018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E5DE-423E-4792-82A4-52A83B31A67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54406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5135-5A80-40E9-95FB-1D48EA52B7A4}" type="datetimeFigureOut">
              <a:rPr lang="de-CH" smtClean="0"/>
              <a:t>20.11.2018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E5DE-423E-4792-82A4-52A83B31A67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11150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5135-5A80-40E9-95FB-1D48EA52B7A4}" type="datetimeFigureOut">
              <a:rPr lang="de-CH" smtClean="0"/>
              <a:t>20.11.2018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E5DE-423E-4792-82A4-52A83B31A67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4582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5135-5A80-40E9-95FB-1D48EA52B7A4}" type="datetimeFigureOut">
              <a:rPr lang="de-CH" smtClean="0"/>
              <a:t>20.11.2018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E5DE-423E-4792-82A4-52A83B31A67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6056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5135-5A80-40E9-95FB-1D48EA52B7A4}" type="datetimeFigureOut">
              <a:rPr lang="de-CH" smtClean="0"/>
              <a:t>20.11.2018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E5DE-423E-4792-82A4-52A83B31A67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07121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5135-5A80-40E9-95FB-1D48EA52B7A4}" type="datetimeFigureOut">
              <a:rPr lang="de-CH" smtClean="0"/>
              <a:t>20.11.2018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E5DE-423E-4792-82A4-52A83B31A67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1887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8FC5135-5A80-40E9-95FB-1D48EA52B7A4}" type="datetimeFigureOut">
              <a:rPr lang="de-CH" smtClean="0"/>
              <a:t>20.11.2018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654E5DE-423E-4792-82A4-52A83B31A67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3787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de.wikipedia.org/wiki/Zweiter_Weltkrieg" TargetMode="External"/><Relationship Id="rId3" Type="http://schemas.openxmlformats.org/officeDocument/2006/relationships/hyperlink" Target="https://www.dhm.de/lemo/kapitel/der-zweite-weltkrieg/innenpolitik/ns-kriegspropaganda.html" TargetMode="External"/><Relationship Id="rId7" Type="http://schemas.openxmlformats.org/officeDocument/2006/relationships/hyperlink" Target="https://de.wikipedia.org/wiki/Tote_des_Zweiten_Weltkrieges" TargetMode="External"/><Relationship Id="rId2" Type="http://schemas.openxmlformats.org/officeDocument/2006/relationships/hyperlink" Target="https://de.wikipedia.org/wiki/Achsenm%C3%A4cht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.wikipedia.org/wiki/Kriegswirtschaft_im_Zweiten_Weltkrieg" TargetMode="External"/><Relationship Id="rId5" Type="http://schemas.openxmlformats.org/officeDocument/2006/relationships/hyperlink" Target="http://www.bpb.de/gesellschaft/medien-und-sport/krieg-in-den-medien/130707/geschichte-der-kriegspropaganda?p=all" TargetMode="External"/><Relationship Id="rId4" Type="http://schemas.openxmlformats.org/officeDocument/2006/relationships/hyperlink" Target="https://de.wikipedia.org/wiki/Erster_Weltkrieg" TargetMode="External"/><Relationship Id="rId9" Type="http://schemas.openxmlformats.org/officeDocument/2006/relationships/hyperlink" Target="https://www.youtube.com/watch?v=U99JKNTVjQ8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/index.php?curid=39141157" TargetMode="External"/><Relationship Id="rId2" Type="http://schemas.openxmlformats.org/officeDocument/2006/relationships/hyperlink" Target="https://de.wikipedia.org/wiki/Zweiter_Weltkrie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B52A70-1DA7-412C-990C-2B081F6DD4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2. Weltkrieg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9ACE24A-08A5-44C0-91B0-1275A58984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sz="2000" dirty="0"/>
              <a:t>Eine Präsentation von Luca </a:t>
            </a:r>
            <a:r>
              <a:rPr lang="de-CH" sz="2000" dirty="0" err="1"/>
              <a:t>Schäfli</a:t>
            </a:r>
            <a:r>
              <a:rPr lang="de-CH" sz="2000" dirty="0"/>
              <a:t> &amp; Nico Müller</a:t>
            </a:r>
          </a:p>
        </p:txBody>
      </p:sp>
    </p:spTree>
    <p:extLst>
      <p:ext uri="{BB962C8B-B14F-4D97-AF65-F5344CB8AC3E}">
        <p14:creationId xmlns:p14="http://schemas.microsoft.com/office/powerpoint/2010/main" val="3940305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53CD781F-F935-4310-9C70-32C9B03A15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E389415A-F11F-49E4-B0C5-CF7FF9CE8E0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74" name="Rectangle 73">
              <a:extLst>
                <a:ext uri="{FF2B5EF4-FFF2-40B4-BE49-F238E27FC236}">
                  <a16:creationId xmlns:a16="http://schemas.microsoft.com/office/drawing/2014/main" id="{91A09D7C-72C0-44A7-95A9-038C62939D0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9B1A95B7-C468-4483-B6EA-858374AB579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D68F968-C120-4C1E-B281-A62213BD21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050" name="Picture 2" descr="https://asset3.stern.de/producing/2015/2015-05-08-WWII-Slider/img/3_2.jpg">
            <a:extLst>
              <a:ext uri="{FF2B5EF4-FFF2-40B4-BE49-F238E27FC236}">
                <a16:creationId xmlns:a16="http://schemas.microsoft.com/office/drawing/2014/main" id="{D2557FF9-1994-4979-BA38-A55C352B8B35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06" r="9091" b="482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Rectangle 10">
            <a:extLst>
              <a:ext uri="{FF2B5EF4-FFF2-40B4-BE49-F238E27FC236}">
                <a16:creationId xmlns:a16="http://schemas.microsoft.com/office/drawing/2014/main" id="{CC146B38-3E4E-4A67-91CF-55DBCC51B4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rot="21420000">
            <a:off x="-153067" y="613608"/>
            <a:ext cx="8044107" cy="5638800"/>
          </a:xfrm>
          <a:custGeom>
            <a:avLst/>
            <a:gdLst/>
            <a:ahLst/>
            <a:cxnLst/>
            <a:rect l="l" t="t" r="r" b="b"/>
            <a:pathLst>
              <a:path w="8044107" h="5638800">
                <a:moveTo>
                  <a:pt x="8044107" y="0"/>
                </a:moveTo>
                <a:lnTo>
                  <a:pt x="8044107" y="5638800"/>
                </a:lnTo>
                <a:lnTo>
                  <a:pt x="0" y="5638800"/>
                </a:lnTo>
                <a:lnTo>
                  <a:pt x="295517" y="0"/>
                </a:lnTo>
                <a:close/>
              </a:path>
            </a:pathLst>
          </a:cu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4302EC3-1A6A-49E7-80AB-9C78467F5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0000">
            <a:off x="486113" y="1220999"/>
            <a:ext cx="6851188" cy="11519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Kampf um Berlin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68D2DA6-EB6D-49D6-ABEA-30A64A710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 rot="21420000">
            <a:off x="587206" y="2448453"/>
            <a:ext cx="6859199" cy="29446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Beginn der Schlacht am 25. April</a:t>
            </a:r>
          </a:p>
          <a:p>
            <a:r>
              <a:rPr lang="de-DE" sz="1800" dirty="0">
                <a:solidFill>
                  <a:schemeClr val="bg1"/>
                </a:solidFill>
              </a:rPr>
              <a:t>Selbstmord von Hitler und Göbels am 30. April</a:t>
            </a:r>
          </a:p>
          <a:p>
            <a:r>
              <a:rPr lang="de-DE" sz="1800" dirty="0">
                <a:solidFill>
                  <a:schemeClr val="bg1"/>
                </a:solidFill>
              </a:rPr>
              <a:t>Kapitulation am 2. Mai durch Helmuth Weidling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DB2F88B-49BE-426E-AF1E-F98F09DE9B8E}"/>
              </a:ext>
            </a:extLst>
          </p:cNvPr>
          <p:cNvSpPr txBox="1"/>
          <p:nvPr/>
        </p:nvSpPr>
        <p:spPr>
          <a:xfrm>
            <a:off x="11107024" y="6508027"/>
            <a:ext cx="1063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 18</a:t>
            </a:r>
          </a:p>
        </p:txBody>
      </p:sp>
    </p:spTree>
    <p:extLst>
      <p:ext uri="{BB962C8B-B14F-4D97-AF65-F5344CB8AC3E}">
        <p14:creationId xmlns:p14="http://schemas.microsoft.com/office/powerpoint/2010/main" val="3864623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2679E24-B442-48DA-91F5-D20C35276B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7FFD68E-AD03-4180-8BBB-B3E7DE0D1C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B36C81B8-0929-4B46-BCB0-00954C0E7D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A771D040-DA75-4CDB-859B-07D4C80944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C97C64C-CFCE-45F6-B8D4-4B46AB8980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91AB8A88-A60F-421C-9564-D5A7639EA5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32D3A04-3120-4CF3-8F9E-6DCF218BAC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2" descr="https://upload.wikimedia.org/wikipedia/commons/7/75/Benzin_Mangel-Hinweis_1940.JPG">
            <a:extLst>
              <a:ext uri="{FF2B5EF4-FFF2-40B4-BE49-F238E27FC236}">
                <a16:creationId xmlns:a16="http://schemas.microsoft.com/office/drawing/2014/main" id="{9C85DC15-FD7D-453B-A4A3-7A0BB468D402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6"/>
          <a:stretch/>
        </p:blipFill>
        <p:spPr bwMode="auto">
          <a:xfrm>
            <a:off x="6924115" y="468696"/>
            <a:ext cx="3954084" cy="5458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reeform 9">
            <a:extLst>
              <a:ext uri="{FF2B5EF4-FFF2-40B4-BE49-F238E27FC236}">
                <a16:creationId xmlns:a16="http://schemas.microsoft.com/office/drawing/2014/main" id="{98D68143-E11F-49D9-A842-E52CB43645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0D81F57-CC57-46AD-86A2-54F697BD59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094412" cy="6380796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4302EC3-1A6A-49E7-80AB-9C78467F5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690479"/>
            <a:ext cx="4957275" cy="11468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 err="1">
                <a:solidFill>
                  <a:schemeClr val="bg1"/>
                </a:solidFill>
              </a:rPr>
              <a:t>Kriegswirtschaft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68D2DA6-EB6D-49D6-ABEA-30A64A710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63395"/>
            <a:ext cx="4957273" cy="3446103"/>
          </a:xfrm>
          <a:ln>
            <a:noFill/>
          </a:ln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US" sz="1800" dirty="0" err="1">
                <a:solidFill>
                  <a:schemeClr val="bg1"/>
                </a:solidFill>
              </a:rPr>
              <a:t>Alliierten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hatten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bessere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WirtschaftsKraft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Blitzkrieg um </a:t>
            </a:r>
            <a:r>
              <a:rPr lang="en-US" sz="1800" dirty="0" err="1">
                <a:solidFill>
                  <a:schemeClr val="bg1"/>
                </a:solidFill>
              </a:rPr>
              <a:t>einen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Abnutzungskrieg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zu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verhindern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 err="1">
                <a:solidFill>
                  <a:schemeClr val="bg1"/>
                </a:solidFill>
              </a:rPr>
              <a:t>Deutschlands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Vorbereitungen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vor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dem</a:t>
            </a:r>
            <a:r>
              <a:rPr lang="en-US" sz="1800" dirty="0">
                <a:solidFill>
                  <a:schemeClr val="bg1"/>
                </a:solidFill>
              </a:rPr>
              <a:t> Krieg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Lohnstopp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Ausschaltung</a:t>
            </a:r>
            <a:r>
              <a:rPr lang="en-US" dirty="0">
                <a:solidFill>
                  <a:schemeClr val="bg1"/>
                </a:solidFill>
              </a:rPr>
              <a:t> der </a:t>
            </a:r>
            <a:r>
              <a:rPr lang="en-US" dirty="0" err="1">
                <a:solidFill>
                  <a:schemeClr val="bg1"/>
                </a:solidFill>
              </a:rPr>
              <a:t>Gewerkschaften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Rohstoffproduktion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ausgeweitet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Produktionsanlagen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für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Kriegsmaterial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Landwirtschaft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ausgebaut</a:t>
            </a:r>
            <a:r>
              <a:rPr lang="en-US" dirty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0E5184C-6EFC-467A-82A0-72CC030B0F88}"/>
              </a:ext>
            </a:extLst>
          </p:cNvPr>
          <p:cNvSpPr txBox="1"/>
          <p:nvPr/>
        </p:nvSpPr>
        <p:spPr>
          <a:xfrm>
            <a:off x="6882734" y="5927118"/>
            <a:ext cx="844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 19</a:t>
            </a:r>
          </a:p>
        </p:txBody>
      </p:sp>
    </p:spTree>
    <p:extLst>
      <p:ext uri="{BB962C8B-B14F-4D97-AF65-F5344CB8AC3E}">
        <p14:creationId xmlns:p14="http://schemas.microsoft.com/office/powerpoint/2010/main" val="4104774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8FA20A3C-BD33-4BC0-BAA2-683C4F29AE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FF51F4B5-F243-485B-AEFF-8A23923327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76" name="Rectangle 75">
              <a:extLst>
                <a:ext uri="{FF2B5EF4-FFF2-40B4-BE49-F238E27FC236}">
                  <a16:creationId xmlns:a16="http://schemas.microsoft.com/office/drawing/2014/main" id="{F6DDD77F-AF4E-4699-83CA-25E67DE025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E54D6B7E-A890-4096-B04C-986095FD46C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73BABC7B-87BC-419D-A42E-34400A92001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84302EC3-1A6A-49E7-80AB-9C78467F5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094" y="685800"/>
            <a:ext cx="4210873" cy="11519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Kriegspropaganda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68D2DA6-EB6D-49D6-ABEA-30A64A710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7975" y="2100642"/>
            <a:ext cx="4209992" cy="28663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/>
              <a:t>Wichtigstes Medium Radio</a:t>
            </a:r>
          </a:p>
          <a:p>
            <a:pPr>
              <a:lnSpc>
                <a:spcPct val="110000"/>
              </a:lnSpc>
            </a:pPr>
            <a:r>
              <a:rPr lang="en-US" sz="1600"/>
              <a:t>Propagierten einen Gerechten Krieg</a:t>
            </a:r>
          </a:p>
          <a:p>
            <a:pPr>
              <a:lnSpc>
                <a:spcPct val="110000"/>
              </a:lnSpc>
            </a:pPr>
            <a:r>
              <a:rPr lang="en-US" sz="1600"/>
              <a:t>Plakate über Spionen </a:t>
            </a:r>
          </a:p>
          <a:p>
            <a:pPr>
              <a:lnSpc>
                <a:spcPct val="110000"/>
              </a:lnSpc>
            </a:pPr>
            <a:r>
              <a:rPr lang="en-US" sz="1600"/>
              <a:t>Später auch Propaganda der Rassenlehre um Krieg gegen Sowjetunion zu rechtfertigen</a:t>
            </a:r>
          </a:p>
          <a:p>
            <a:pPr>
              <a:lnSpc>
                <a:spcPct val="110000"/>
              </a:lnSpc>
            </a:pPr>
            <a:r>
              <a:rPr lang="en-US" sz="1600"/>
              <a:t>Propaganda um Leute auf Totalen Krieg vorzubereiten</a:t>
            </a:r>
          </a:p>
          <a:p>
            <a:pPr>
              <a:lnSpc>
                <a:spcPct val="110000"/>
              </a:lnSpc>
            </a:pPr>
            <a:endParaRPr lang="en-US" sz="160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41202A7-B1A8-4891-964E-BACBE746FB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1282" y="457200"/>
            <a:ext cx="5824059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Exponat: Plakat: &quot;Sieg oder Bolschewismus&quot;, 1943">
            <a:extLst>
              <a:ext uri="{FF2B5EF4-FFF2-40B4-BE49-F238E27FC236}">
                <a16:creationId xmlns:a16="http://schemas.microsoft.com/office/drawing/2014/main" id="{467F99C0-C4D7-48B4-B950-FFE56F9A4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749" y="942388"/>
            <a:ext cx="2608785" cy="371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Exponat: Plakat: Pst! Feind hÃ¶rt mit, 1943/44">
            <a:extLst>
              <a:ext uri="{FF2B5EF4-FFF2-40B4-BE49-F238E27FC236}">
                <a16:creationId xmlns:a16="http://schemas.microsoft.com/office/drawing/2014/main" id="{C3C12E42-DA3F-4041-ACB3-982E57038645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978" y="901752"/>
            <a:ext cx="2614164" cy="378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1E14875F-995D-42E5-ABEB-877E22F9288E}"/>
              </a:ext>
            </a:extLst>
          </p:cNvPr>
          <p:cNvSpPr txBox="1"/>
          <p:nvPr/>
        </p:nvSpPr>
        <p:spPr>
          <a:xfrm>
            <a:off x="5361282" y="5202361"/>
            <a:ext cx="1102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 20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9A910989-19CC-4A96-BE16-5682CF4ADE08}"/>
              </a:ext>
            </a:extLst>
          </p:cNvPr>
          <p:cNvSpPr txBox="1"/>
          <p:nvPr/>
        </p:nvSpPr>
        <p:spPr>
          <a:xfrm>
            <a:off x="8554588" y="5162249"/>
            <a:ext cx="844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 21</a:t>
            </a:r>
          </a:p>
        </p:txBody>
      </p:sp>
    </p:spTree>
    <p:extLst>
      <p:ext uri="{BB962C8B-B14F-4D97-AF65-F5344CB8AC3E}">
        <p14:creationId xmlns:p14="http://schemas.microsoft.com/office/powerpoint/2010/main" val="1561115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4302EC3-1A6A-49E7-80AB-9C78467F5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Kriegsverbrechen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68D2DA6-EB6D-49D6-ABEA-30A64A7100F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Verbrecherische Befehle</a:t>
            </a:r>
          </a:p>
          <a:p>
            <a:r>
              <a:rPr lang="de-CH" dirty="0"/>
              <a:t>Behandlung der Kriegsgefangenen</a:t>
            </a:r>
          </a:p>
          <a:p>
            <a:r>
              <a:rPr lang="de-CH" dirty="0"/>
              <a:t>Judenverfolgung</a:t>
            </a:r>
          </a:p>
          <a:p>
            <a:r>
              <a:rPr lang="de-CH" dirty="0"/>
              <a:t>Zwangsarbeit</a:t>
            </a:r>
          </a:p>
          <a:p>
            <a:r>
              <a:rPr lang="de-CH" dirty="0"/>
              <a:t>Menschenversuche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5385E3F-26D7-42CE-AC42-595C5B26DD4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8" name="Picture 2" descr="https://upload.wikimedia.org/wikipedia/commons/7/74/Bundesarchiv_Bild_101I-031-2436-05A%2C_Russland%2C_Hinrichtung_von_Partisanen.jpg">
            <a:extLst>
              <a:ext uri="{FF2B5EF4-FFF2-40B4-BE49-F238E27FC236}">
                <a16:creationId xmlns:a16="http://schemas.microsoft.com/office/drawing/2014/main" id="{FB8045A6-6434-4E9C-92BA-8B8E30BCF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0" y="2130028"/>
            <a:ext cx="5086350" cy="317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5BBB5FD-6B66-4780-BA8F-618BB29284A7}"/>
              </a:ext>
            </a:extLst>
          </p:cNvPr>
          <p:cNvSpPr txBox="1"/>
          <p:nvPr/>
        </p:nvSpPr>
        <p:spPr>
          <a:xfrm>
            <a:off x="5993729" y="5308996"/>
            <a:ext cx="120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 22</a:t>
            </a:r>
          </a:p>
        </p:txBody>
      </p:sp>
    </p:spTree>
    <p:extLst>
      <p:ext uri="{BB962C8B-B14F-4D97-AF65-F5344CB8AC3E}">
        <p14:creationId xmlns:p14="http://schemas.microsoft.com/office/powerpoint/2010/main" val="3115092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15">
            <a:extLst>
              <a:ext uri="{FF2B5EF4-FFF2-40B4-BE49-F238E27FC236}">
                <a16:creationId xmlns:a16="http://schemas.microsoft.com/office/drawing/2014/main" id="{4C886762-16F0-4868-B83A-2617462141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37" name="Freeform 11">
            <a:extLst>
              <a:ext uri="{FF2B5EF4-FFF2-40B4-BE49-F238E27FC236}">
                <a16:creationId xmlns:a16="http://schemas.microsoft.com/office/drawing/2014/main" id="{D2B54B4E-3454-4B76-B85A-8512B77298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Freeform 13">
            <a:extLst>
              <a:ext uri="{FF2B5EF4-FFF2-40B4-BE49-F238E27FC236}">
                <a16:creationId xmlns:a16="http://schemas.microsoft.com/office/drawing/2014/main" id="{7EFFE965-5586-4889-A74D-3A6080D04B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Freeform 25">
            <a:extLst>
              <a:ext uri="{FF2B5EF4-FFF2-40B4-BE49-F238E27FC236}">
                <a16:creationId xmlns:a16="http://schemas.microsoft.com/office/drawing/2014/main" id="{5BC4125D-18D9-4A65-82B6-C24FE9434F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Freeform 14">
            <a:extLst>
              <a:ext uri="{FF2B5EF4-FFF2-40B4-BE49-F238E27FC236}">
                <a16:creationId xmlns:a16="http://schemas.microsoft.com/office/drawing/2014/main" id="{A86DE327-0F45-4F54-BB6C-68A093CE55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42" name="5-Point Star 24">
            <a:extLst>
              <a:ext uri="{FF2B5EF4-FFF2-40B4-BE49-F238E27FC236}">
                <a16:creationId xmlns:a16="http://schemas.microsoft.com/office/drawing/2014/main" id="{795857C2-E6E7-405A-B5A3-4DE3B50A7B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3" name="Picture 27">
            <a:extLst>
              <a:ext uri="{FF2B5EF4-FFF2-40B4-BE49-F238E27FC236}">
                <a16:creationId xmlns:a16="http://schemas.microsoft.com/office/drawing/2014/main" id="{F793411C-A1D8-450D-9561-24C75D6D73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44" name="Rectangle 29">
            <a:extLst>
              <a:ext uri="{FF2B5EF4-FFF2-40B4-BE49-F238E27FC236}">
                <a16:creationId xmlns:a16="http://schemas.microsoft.com/office/drawing/2014/main" id="{CD4E68FE-D0E7-4AC4-9D37-BC9A10E710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0"/>
            <a:ext cx="4632997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9F958711-6F0F-4DAF-B6D7-38676273C03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93205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0445BC6-2599-41FF-9DBE-B49D5F6A7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580" y="1304458"/>
            <a:ext cx="3573623" cy="29017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de-CH" sz="5100" dirty="0"/>
              <a:t>Leitfrage</a:t>
            </a:r>
            <a:r>
              <a:rPr lang="en-US" sz="5100" dirty="0"/>
              <a:t> 1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44A1547-0E97-4A79-82F5-E36716074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663" y="4206239"/>
            <a:ext cx="3414116" cy="10669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110000"/>
              </a:lnSpc>
            </a:pPr>
            <a:r>
              <a:rPr lang="de-CH" sz="2000" dirty="0">
                <a:solidFill>
                  <a:schemeClr val="bg1">
                    <a:lumMod val="50000"/>
                  </a:schemeClr>
                </a:solidFill>
              </a:rPr>
              <a:t>In welche Phasen kann man den 2. Weltkrieg unterteilen?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D43839F-D746-4BD2-AF83-A2D59C1718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48871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022DB94-BA9F-403F-85B2-FD0A22CAD1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537" y="5762147"/>
            <a:ext cx="4250216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F0A5978-229F-41F1-B213-A2B43E442D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1883" y="450792"/>
            <a:ext cx="6636823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4" name="Picture 6" descr="https://tollerunterricht.com/wp-content/uploads/Baiboard-2-1024x724-1.png">
            <a:extLst>
              <a:ext uri="{FF2B5EF4-FFF2-40B4-BE49-F238E27FC236}">
                <a16:creationId xmlns:a16="http://schemas.microsoft.com/office/drawing/2014/main" id="{917217F8-1A30-44E9-9ACE-53FFAE98BE2B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" t="3114" r="5066" b="4660"/>
          <a:stretch/>
        </p:blipFill>
        <p:spPr bwMode="auto">
          <a:xfrm>
            <a:off x="5088354" y="1111726"/>
            <a:ext cx="6601664" cy="465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feld 45">
            <a:extLst>
              <a:ext uri="{FF2B5EF4-FFF2-40B4-BE49-F238E27FC236}">
                <a16:creationId xmlns:a16="http://schemas.microsoft.com/office/drawing/2014/main" id="{3A5054EE-AF32-4C4C-A5FB-002D81879E41}"/>
              </a:ext>
            </a:extLst>
          </p:cNvPr>
          <p:cNvSpPr txBox="1"/>
          <p:nvPr/>
        </p:nvSpPr>
        <p:spPr>
          <a:xfrm>
            <a:off x="5178630" y="6037876"/>
            <a:ext cx="990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 23</a:t>
            </a:r>
          </a:p>
        </p:txBody>
      </p:sp>
    </p:spTree>
    <p:extLst>
      <p:ext uri="{BB962C8B-B14F-4D97-AF65-F5344CB8AC3E}">
        <p14:creationId xmlns:p14="http://schemas.microsoft.com/office/powerpoint/2010/main" val="1124058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77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85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47458151-6535-4712-9D31-5BFEBD2205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28F956D1-3AF5-47E1-BF12-D331E34AAA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0"/>
            <a:ext cx="4632997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eform 5">
            <a:extLst>
              <a:ext uri="{FF2B5EF4-FFF2-40B4-BE49-F238E27FC236}">
                <a16:creationId xmlns:a16="http://schemas.microsoft.com/office/drawing/2014/main" id="{4A5A7DD1-718C-42BE-9B90-4D960E22E3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93205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0445BC6-2599-41FF-9DBE-B49D5F6A7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36" y="1304458"/>
            <a:ext cx="3778860" cy="29017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de-CH" sz="6100" dirty="0"/>
              <a:t>Leitfrage 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44A1547-0E97-4A79-82F5-E36716074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663" y="4206239"/>
            <a:ext cx="3326649" cy="10669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110000"/>
              </a:lnSpc>
            </a:pPr>
            <a:r>
              <a:rPr lang="de-CH" sz="2000" dirty="0">
                <a:solidFill>
                  <a:schemeClr val="bg1">
                    <a:lumMod val="50000"/>
                  </a:schemeClr>
                </a:solidFill>
              </a:rPr>
              <a:t>Woran Scheiterte Hitler?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DE02FF1-20BC-4306-B0FB-AE6D71D737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48871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A8C427-1B47-42B2-9206-1F34BE757D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52622"/>
            <a:ext cx="4250216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9864909-0F48-48BD-B525-B293738D4E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1883" y="450792"/>
            <a:ext cx="6636823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F34804F-D10E-4F32-AD9D-58B2E06349D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06118" y="1480322"/>
            <a:ext cx="5609585" cy="3890948"/>
          </a:xfrm>
        </p:spPr>
        <p:txBody>
          <a:bodyPr/>
          <a:lstStyle/>
          <a:p>
            <a:pPr lvl="0"/>
            <a:r>
              <a:rPr lang="de-CH" dirty="0"/>
              <a:t>Unterschätzung der Sowjetunion, blieb stecken im Winter</a:t>
            </a:r>
          </a:p>
          <a:p>
            <a:pPr lvl="0"/>
            <a:r>
              <a:rPr lang="de-CH" dirty="0"/>
              <a:t>Zu wenig Kriegsressource, für einen Abnutzungskrieg</a:t>
            </a:r>
          </a:p>
          <a:p>
            <a:pPr lvl="0"/>
            <a:r>
              <a:rPr lang="de-CH" dirty="0"/>
              <a:t>Kriegseintritt USA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18482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4302EC3-1A6A-49E7-80AB-9C78467F5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Zusammenfassung und Fazit</a:t>
            </a:r>
            <a:endParaRPr lang="de-CH" dirty="0"/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7860DFF4-AEC0-4B08-AE0B-657D161E9C26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302982436"/>
              </p:ext>
            </p:extLst>
          </p:nvPr>
        </p:nvGraphicFramePr>
        <p:xfrm>
          <a:off x="685801" y="1837765"/>
          <a:ext cx="10186669" cy="323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4394">
                  <a:extLst>
                    <a:ext uri="{9D8B030D-6E8A-4147-A177-3AD203B41FA5}">
                      <a16:colId xmlns:a16="http://schemas.microsoft.com/office/drawing/2014/main" val="1171070695"/>
                    </a:ext>
                  </a:extLst>
                </a:gridCol>
                <a:gridCol w="8582275">
                  <a:extLst>
                    <a:ext uri="{9D8B030D-6E8A-4147-A177-3AD203B41FA5}">
                      <a16:colId xmlns:a16="http://schemas.microsoft.com/office/drawing/2014/main" val="1415920343"/>
                    </a:ext>
                  </a:extLst>
                </a:gridCol>
              </a:tblGrid>
              <a:tr h="352279">
                <a:tc>
                  <a:txBody>
                    <a:bodyPr/>
                    <a:lstStyle/>
                    <a:p>
                      <a:r>
                        <a:rPr lang="de-CH" dirty="0"/>
                        <a:t>Was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2. Weltkrieg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46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Dauer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1939- 1945 (6 Jahre)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671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Ursache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Hitlers Ideologie, Versailler Vertrag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786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Ende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Ende mit der Belagerung Deutschland, Kapitulation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908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Folgen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Besetzung von Deutschland</a:t>
                      </a:r>
                    </a:p>
                    <a:p>
                      <a:r>
                        <a:rPr lang="de-CH" dirty="0"/>
                        <a:t>Verliert vorübergehende Souveränität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076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Waffen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Flächenbombardements, Panzer, U-Boot, Schiffe, Atomwaffen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341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Schuld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Deutschland Alleinschuld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934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Tote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Ca. 50 Millionen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462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0178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9BD60D-438D-420F-A635-3DFA69CE8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27" y="673689"/>
            <a:ext cx="10396882" cy="1158140"/>
          </a:xfrm>
        </p:spPr>
        <p:txBody>
          <a:bodyPr/>
          <a:lstStyle/>
          <a:p>
            <a:r>
              <a:rPr lang="de-CH" dirty="0" err="1"/>
              <a:t>DiskussionsRegeln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5D79C9-91EB-46B4-9D07-137B63AC26D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10000"/>
          </a:bodyPr>
          <a:lstStyle/>
          <a:p>
            <a:pPr lvl="0"/>
            <a:r>
              <a:rPr lang="de-DE" dirty="0"/>
              <a:t>Bilden Sie sich eine eigene Meinung und stehen Sie dazu.</a:t>
            </a:r>
            <a:endParaRPr lang="de-CH" dirty="0"/>
          </a:p>
          <a:p>
            <a:pPr lvl="0"/>
            <a:r>
              <a:rPr lang="de-DE" dirty="0"/>
              <a:t>Bringen Sie Ideen in die Diskussion ein, geben Sie Impulse.</a:t>
            </a:r>
            <a:endParaRPr lang="de-CH" dirty="0"/>
          </a:p>
          <a:p>
            <a:pPr lvl="0"/>
            <a:r>
              <a:rPr lang="de-DE" dirty="0"/>
              <a:t>Beziehen Sie jemanden, der nie zu Wort kommt, ins Gespräch ein.</a:t>
            </a:r>
            <a:endParaRPr lang="de-CH" dirty="0"/>
          </a:p>
          <a:p>
            <a:pPr lvl="0"/>
            <a:r>
              <a:rPr lang="de-DE" dirty="0"/>
              <a:t>Hören Sie genau zu.</a:t>
            </a:r>
            <a:endParaRPr lang="de-CH" dirty="0"/>
          </a:p>
          <a:p>
            <a:pPr lvl="0"/>
            <a:r>
              <a:rPr lang="de-DE" dirty="0"/>
              <a:t>Lassen Sie die anderen ausreden.</a:t>
            </a:r>
            <a:endParaRPr lang="de-CH" dirty="0"/>
          </a:p>
          <a:p>
            <a:pPr lvl="0"/>
            <a:r>
              <a:rPr lang="de-DE" dirty="0"/>
              <a:t>Gehen Sie auf das ein, was andere gesagt haben.</a:t>
            </a:r>
            <a:endParaRPr lang="de-CH" dirty="0"/>
          </a:p>
          <a:p>
            <a:endParaRPr lang="de-CH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51873B3-F0E2-4FB0-8C91-37886B7883F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85000" lnSpcReduction="10000"/>
          </a:bodyPr>
          <a:lstStyle/>
          <a:p>
            <a:pPr lvl="0"/>
            <a:r>
              <a:rPr lang="de-DE" dirty="0"/>
              <a:t>Bleiben Sie beim Thema.</a:t>
            </a:r>
            <a:endParaRPr lang="de-CH" dirty="0"/>
          </a:p>
          <a:p>
            <a:pPr lvl="0"/>
            <a:r>
              <a:rPr lang="de-DE" dirty="0"/>
              <a:t>Fassen Sie sich kurz.</a:t>
            </a:r>
            <a:endParaRPr lang="de-CH" dirty="0"/>
          </a:p>
          <a:p>
            <a:pPr lvl="0"/>
            <a:r>
              <a:rPr lang="de-DE" dirty="0"/>
              <a:t>Fragen Sie, wenn Sie etwas nicht verstanden haben.</a:t>
            </a:r>
            <a:endParaRPr lang="de-CH" dirty="0"/>
          </a:p>
          <a:p>
            <a:pPr lvl="0"/>
            <a:r>
              <a:rPr lang="de-DE" dirty="0"/>
              <a:t>Lassen Sie den anderen Zeit, sich auszudrücken. </a:t>
            </a:r>
            <a:endParaRPr lang="de-CH" dirty="0"/>
          </a:p>
          <a:p>
            <a:pPr lvl="0"/>
            <a:r>
              <a:rPr lang="de-DE" dirty="0"/>
              <a:t>Tolerieren Sie eine andere Meinung, Sie müssen diese nicht zur eigenen machen.</a:t>
            </a:r>
            <a:endParaRPr lang="de-CH" dirty="0"/>
          </a:p>
          <a:p>
            <a:pPr lvl="0"/>
            <a:r>
              <a:rPr lang="de-DE" dirty="0"/>
              <a:t>Melden Sie sich deutlich, wenn Sie nicht ins Gespräch kommen.</a:t>
            </a:r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05110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DFCE22-2E5B-4FE4-ACE9-759D50DB1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DiskussionsThesen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6705CB-E1AB-41D9-97FC-019C8BADB3D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63397"/>
            <a:ext cx="10394707" cy="2351158"/>
          </a:xfrm>
        </p:spPr>
        <p:txBody>
          <a:bodyPr/>
          <a:lstStyle/>
          <a:p>
            <a:r>
              <a:rPr lang="de-CH" dirty="0"/>
              <a:t>Die Schweiz verhielt sich im Zweiten Weltkrieg komplett neutral</a:t>
            </a:r>
          </a:p>
          <a:p>
            <a:r>
              <a:rPr lang="de-CH" dirty="0"/>
              <a:t>Ohne den Kriegseintritt der USA hätte Hitler den Krieg gewonnen</a:t>
            </a:r>
          </a:p>
          <a:p>
            <a:r>
              <a:rPr lang="de-CH" dirty="0"/>
              <a:t>Deutschland trägt nicht die Alleinschuld am 2. Weltkrieg</a:t>
            </a:r>
          </a:p>
          <a:p>
            <a:r>
              <a:rPr lang="de-CH" dirty="0"/>
              <a:t>Der dritte Weltkrieg steht bereits An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0884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623146-BB92-4E22-A7E5-266F14C7D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Literaturverzeichnis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D3D45D-AD97-4FE9-BCAB-9C5E02DE2B8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CH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Internetquellen:</a:t>
            </a:r>
            <a:r>
              <a:rPr lang="de-CH" sz="1200" dirty="0"/>
              <a:t>			</a:t>
            </a:r>
          </a:p>
          <a:p>
            <a:pPr lvl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</a:pP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Achsenmächte. Wikipedia (30.10.2018)</a:t>
            </a:r>
            <a:b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URL: </a:t>
            </a: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https://de.wikipedia.org/wiki/Achsenm%C3%A4chte</a:t>
            </a: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[Stand 19.11.2018]</a:t>
            </a:r>
          </a:p>
          <a:p>
            <a:pPr lvl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</a:pP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Die NS-Kriegspropaganda. </a:t>
            </a:r>
            <a:r>
              <a:rPr lang="de-CH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Lemo</a:t>
            </a: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(1.5.2015).	</a:t>
            </a:r>
            <a:b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URL: </a:t>
            </a: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https://www.dhm.de/lemo/kapitel/der-zweite-weltkrieg/innenpolitik/ns-kriegspropaganda.html</a:t>
            </a: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[Stand 10.11.2018]</a:t>
            </a:r>
          </a:p>
          <a:p>
            <a:pPr lvl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</a:pP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Erster Weltkrieg. Wikipedia. (10.11.2018).	</a:t>
            </a:r>
            <a:b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URL: </a:t>
            </a: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https://de.wikipedia.org/wiki/Erster_Weltkrieg</a:t>
            </a: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[Stand 10.11.2018]</a:t>
            </a:r>
          </a:p>
          <a:p>
            <a:pPr lvl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</a:pP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Geschichte der Kriegspropaganda. </a:t>
            </a:r>
            <a:r>
              <a:rPr lang="de-CH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bpb</a:t>
            </a: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(1.10.2011).	</a:t>
            </a:r>
            <a:b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URL: </a:t>
            </a: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5"/>
              </a:rPr>
              <a:t>http://www.bpb.de/gesellschaft/medien-und-sport/krieg-in-den-medien/130707/geschichte-der-kriegspropaganda?p=all</a:t>
            </a: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[Stand 10.11.2018]</a:t>
            </a:r>
          </a:p>
          <a:p>
            <a:pPr lvl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</a:pP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Kriegsverbrechen der Wehrmacht. Wikipedia. (5.11.2018).	</a:t>
            </a:r>
            <a:b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URL: https://de.wikipedia.org/wiki/Verbrechen_der_Wehrmacht [Stand 10.11.2018]</a:t>
            </a:r>
          </a:p>
          <a:p>
            <a:pPr lvl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</a:pP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Kriegswirtschaft im zweiten Weltkrieg. Wikipedia. (13.4.2018).	</a:t>
            </a:r>
            <a:b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URL: </a:t>
            </a: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6"/>
              </a:rPr>
              <a:t>https://de.wikipedia.org/wiki/Kriegswirtschaft_im_Zweiten_Weltkrieg</a:t>
            </a: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[Stand 4.11.2018]</a:t>
            </a:r>
          </a:p>
          <a:p>
            <a:pPr lvl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</a:pP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Tote im zweiten Weltkrieg. Wikipedia. (6.10.2018).	</a:t>
            </a:r>
            <a:b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URL: </a:t>
            </a: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7"/>
              </a:rPr>
              <a:t>https://de.wikipedia.org/wiki/Tote_des_Zweiten_Weltkrieges</a:t>
            </a: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[Stand 4.11.2018]</a:t>
            </a:r>
          </a:p>
          <a:p>
            <a:pPr lvl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</a:pPr>
            <a:r>
              <a:rPr lang="de-CH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Zweiter </a:t>
            </a: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Weltkrieg. Wikipedia. (12.11.2018).	</a:t>
            </a:r>
            <a:b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URL: </a:t>
            </a: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8"/>
              </a:rPr>
              <a:t>https://de.wikipedia.org/wiki/Zweiter_Weltkrieg</a:t>
            </a: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[Stand 17.11.2018</a:t>
            </a:r>
            <a:r>
              <a:rPr lang="de-CH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</a:p>
          <a:p>
            <a:pPr lvl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</a:pP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Zweiter Weltkrieg – Der Kriegsverlauf (2/2). Wissen2Go (28.08.2012)</a:t>
            </a:r>
            <a:b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URL: </a:t>
            </a: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9"/>
              </a:rPr>
              <a:t>https://www.youtube.com/watch?v=U99JKNTVjQ8</a:t>
            </a: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[</a:t>
            </a:r>
            <a:r>
              <a:rPr lang="de-CH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StaNd</a:t>
            </a:r>
            <a:r>
              <a:rPr lang="de-CH" sz="1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CH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18.11.2018</a:t>
            </a:r>
            <a:r>
              <a:rPr lang="de-CH" sz="12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  <a:endParaRPr lang="de-CH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93982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EF3030-04BD-48BE-9ADA-C92E98401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Leitfragen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4DEC31-7854-4DDE-BE32-26D9400972B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In welche Phasen kann man den 2. Weltkrieg unterteilen?</a:t>
            </a:r>
          </a:p>
          <a:p>
            <a:r>
              <a:rPr lang="de-CH" dirty="0"/>
              <a:t>Woran ist Hitler gescheitert?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22610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554F84-3120-4F15-9A6D-087C15765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31450"/>
            <a:ext cx="10396882" cy="1151965"/>
          </a:xfrm>
        </p:spPr>
        <p:txBody>
          <a:bodyPr/>
          <a:lstStyle/>
          <a:p>
            <a:r>
              <a:rPr lang="de-CH" dirty="0"/>
              <a:t>Abbildungsverzeichnis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0ECCA6-4752-44E0-A823-F978C68AFF2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473958"/>
            <a:ext cx="10394707" cy="3900627"/>
          </a:xfrm>
        </p:spPr>
        <p:txBody>
          <a:bodyPr>
            <a:normAutofit fontScale="55000" lnSpcReduction="20000"/>
          </a:bodyPr>
          <a:lstStyle/>
          <a:p>
            <a:r>
              <a:rPr lang="de-CH" dirty="0"/>
              <a:t>Abb. 1:  </a:t>
            </a:r>
            <a:r>
              <a:rPr lang="de-DE" dirty="0"/>
              <a:t>https://commons.wikimedia.org/w/index.php?curid=505749</a:t>
            </a:r>
            <a:endParaRPr lang="de-CH" dirty="0"/>
          </a:p>
          <a:p>
            <a:r>
              <a:rPr lang="de-CH" dirty="0"/>
              <a:t>Abb. 2: </a:t>
            </a:r>
            <a:r>
              <a:rPr lang="de-CH" dirty="0">
                <a:hlinkClick r:id="rId2"/>
              </a:rPr>
              <a:t>https://de.wikipedia.org/wiki/Zweiter_Weltkrieg</a:t>
            </a:r>
            <a:endParaRPr lang="de-CH" dirty="0"/>
          </a:p>
          <a:p>
            <a:r>
              <a:rPr lang="de-CH" dirty="0"/>
              <a:t>Abb. 3: https://de.wikipedia.org/wiki/Zweiter_Weltkrieg</a:t>
            </a:r>
          </a:p>
          <a:p>
            <a:r>
              <a:rPr lang="de-CH" dirty="0"/>
              <a:t>Abb. 4: </a:t>
            </a:r>
            <a:r>
              <a:rPr lang="de-DE" dirty="0"/>
              <a:t>Siegfried </a:t>
            </a:r>
            <a:r>
              <a:rPr lang="de-DE" dirty="0" err="1"/>
              <a:t>Raap</a:t>
            </a:r>
            <a:r>
              <a:rPr lang="de-DE" dirty="0"/>
              <a:t> - Archiv Peter </a:t>
            </a:r>
            <a:r>
              <a:rPr lang="de-DE" dirty="0" err="1"/>
              <a:t>Raap</a:t>
            </a:r>
            <a:r>
              <a:rPr lang="de-DE" dirty="0"/>
              <a:t>, Gemeinfrei, </a:t>
            </a:r>
            <a:r>
              <a:rPr lang="de-DE" dirty="0">
                <a:hlinkClick r:id="rId3"/>
              </a:rPr>
              <a:t>https://commons.wikimedia.org/w/index.php?curid=39141157</a:t>
            </a:r>
            <a:endParaRPr lang="de-DE" dirty="0"/>
          </a:p>
          <a:p>
            <a:r>
              <a:rPr lang="de-DE" dirty="0"/>
              <a:t>Abb. 5-15: </a:t>
            </a:r>
            <a:r>
              <a:rPr lang="de-CH" dirty="0"/>
              <a:t>https://de.wikipedia.org/wiki/Zweiter_Weltkrieg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de-CH" dirty="0"/>
              <a:t>Abb. 16: https://upload.wikimedia.org/wikipedia/commons/a/a5/Into_the_Jaws_of_Death_23-0455M_edit.jpg</a:t>
            </a:r>
          </a:p>
          <a:p>
            <a:r>
              <a:rPr lang="de-CH" dirty="0"/>
              <a:t>Abb. 17: https://tollerunterricht.com/wp-content/uploads/Baiboard-2-1024x724-1.png</a:t>
            </a:r>
          </a:p>
          <a:p>
            <a:r>
              <a:rPr lang="de-CH" dirty="0"/>
              <a:t>Abb. 18: https://asset3.stern.de/producing/2015/2015-05-08-WWII-Slider/img/3_2.jpg</a:t>
            </a:r>
          </a:p>
          <a:p>
            <a:r>
              <a:rPr lang="de-CH" dirty="0"/>
              <a:t>Abb. 19: https://upload.wikimedia.org/wikipedia/commons/7/75/Benzin_Mangel-Hinweis_1940.JPG</a:t>
            </a:r>
          </a:p>
          <a:p>
            <a:r>
              <a:rPr lang="de-CH" dirty="0"/>
              <a:t>Abb. 20: https://www.dhm.de/lemo/bestand/objekt/pli14584</a:t>
            </a:r>
          </a:p>
          <a:p>
            <a:r>
              <a:rPr lang="de-CH" dirty="0"/>
              <a:t>Abb. 21: https://www.dhm.de/lemo/bestand/objekt/95003620</a:t>
            </a:r>
          </a:p>
          <a:p>
            <a:r>
              <a:rPr lang="de-CH" dirty="0"/>
              <a:t>Abb. 22: https://upload.wikimedia.org/wikipedia/commons/7/74/Bundesarchiv_Bild_101I-031-2436-05A%2C_Russland%2C_Hinrichtung_von_Partisanen.jpgAbb. 16 </a:t>
            </a:r>
          </a:p>
          <a:p>
            <a:r>
              <a:rPr lang="de-CH" dirty="0"/>
              <a:t>Abb.23: https://tollerunterricht.com/wp-content/uploads/Baiboard-2-1024x724-1.png</a:t>
            </a:r>
          </a:p>
        </p:txBody>
      </p:sp>
    </p:spTree>
    <p:extLst>
      <p:ext uri="{BB962C8B-B14F-4D97-AF65-F5344CB8AC3E}">
        <p14:creationId xmlns:p14="http://schemas.microsoft.com/office/powerpoint/2010/main" val="156303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8D4B9C-615D-49EB-A4D3-D1106CA6A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44126C-D2EB-405B-8B03-D3B6A038686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917954"/>
          </a:xfrm>
        </p:spPr>
        <p:txBody>
          <a:bodyPr/>
          <a:lstStyle/>
          <a:p>
            <a:r>
              <a:rPr lang="de-CH" dirty="0"/>
              <a:t>Kriegsverlauf</a:t>
            </a:r>
          </a:p>
          <a:p>
            <a:r>
              <a:rPr lang="de-CH" dirty="0"/>
              <a:t>Kriegswirtschaft</a:t>
            </a:r>
          </a:p>
          <a:p>
            <a:r>
              <a:rPr lang="de-CH" dirty="0"/>
              <a:t>Kriegspropaganda</a:t>
            </a:r>
          </a:p>
          <a:p>
            <a:r>
              <a:rPr lang="de-CH" dirty="0"/>
              <a:t>Vergleich zum 1. Weltkrieg</a:t>
            </a:r>
          </a:p>
          <a:p>
            <a:r>
              <a:rPr lang="de-CH" dirty="0"/>
              <a:t>Kriegsverbrechen</a:t>
            </a:r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76915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1CA326-95B9-4F89-91C5-9A25FE0E1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9812" y="685800"/>
            <a:ext cx="3072869" cy="1151965"/>
          </a:xfrm>
        </p:spPr>
        <p:txBody>
          <a:bodyPr>
            <a:normAutofit/>
          </a:bodyPr>
          <a:lstStyle/>
          <a:p>
            <a:r>
              <a:rPr lang="de-CH" sz="2800"/>
              <a:t>Die Achsenmächte und die Alliierten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0EBDF3C-61A6-450C-8532-9276D9A1EB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240" y="457200"/>
            <a:ext cx="7045932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https://upload.wikimedia.org/wikipedia/commons/2/21/Map_of_participants_in_World_War_II.png">
            <a:extLst>
              <a:ext uri="{FF2B5EF4-FFF2-40B4-BE49-F238E27FC236}">
                <a16:creationId xmlns:a16="http://schemas.microsoft.com/office/drawing/2014/main" id="{CEE8E95E-29D4-48CC-932A-3CFFA9071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81" y="601472"/>
            <a:ext cx="6855236" cy="294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C3E3DA-F6D9-448B-8ED3-A64D513A11D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006592" y="2071048"/>
            <a:ext cx="3076090" cy="3072290"/>
          </a:xfrm>
        </p:spPr>
        <p:txBody>
          <a:bodyPr anchor="t">
            <a:normAutofit/>
          </a:bodyPr>
          <a:lstStyle/>
          <a:p>
            <a:r>
              <a:rPr lang="de-CH" sz="1800" dirty="0"/>
              <a:t>Achsenmächte:  Deutsches Reich, Italien, Japan</a:t>
            </a:r>
          </a:p>
          <a:p>
            <a:r>
              <a:rPr lang="de-CH" sz="1800" dirty="0"/>
              <a:t>Alliierte: Grossbritannien, Frankreich, später auch die USA und die Sowjetunion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E9114E4-7063-42F7-9EF6-7034B6D846CA}"/>
              </a:ext>
            </a:extLst>
          </p:cNvPr>
          <p:cNvSpPr txBox="1"/>
          <p:nvPr/>
        </p:nvSpPr>
        <p:spPr>
          <a:xfrm>
            <a:off x="601581" y="3686004"/>
            <a:ext cx="52818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Blau: Achsenmächte</a:t>
            </a:r>
          </a:p>
          <a:p>
            <a:r>
              <a:rPr lang="de-DE" dirty="0"/>
              <a:t>Dunkelgrün: Alliierte vor dem Angriff auf Pearl Harbor</a:t>
            </a:r>
          </a:p>
          <a:p>
            <a:r>
              <a:rPr lang="de-DE" dirty="0"/>
              <a:t>Hellgrün: Weitere/neue Alliierte nach dem Angriff auf Pearl Harbor</a:t>
            </a:r>
            <a:endParaRPr lang="de-CH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A940A0A-72DD-47D3-B563-7A9BF9B01C97}"/>
              </a:ext>
            </a:extLst>
          </p:cNvPr>
          <p:cNvSpPr txBox="1"/>
          <p:nvPr/>
        </p:nvSpPr>
        <p:spPr>
          <a:xfrm>
            <a:off x="500240" y="5143338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Abb. 1</a:t>
            </a:r>
          </a:p>
        </p:txBody>
      </p:sp>
    </p:spTree>
    <p:extLst>
      <p:ext uri="{BB962C8B-B14F-4D97-AF65-F5344CB8AC3E}">
        <p14:creationId xmlns:p14="http://schemas.microsoft.com/office/powerpoint/2010/main" val="2263285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73902F-4C94-4E07-8A34-BB1CC2572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16"/>
            <a:ext cx="10396882" cy="1151965"/>
          </a:xfrm>
        </p:spPr>
        <p:txBody>
          <a:bodyPr/>
          <a:lstStyle/>
          <a:p>
            <a:r>
              <a:rPr lang="de-CH" dirty="0"/>
              <a:t>Militärische Potenziale</a:t>
            </a:r>
          </a:p>
        </p:txBody>
      </p:sp>
      <p:graphicFrame>
        <p:nvGraphicFramePr>
          <p:cNvPr id="19" name="Inhaltsplatzhalter 18">
            <a:extLst>
              <a:ext uri="{FF2B5EF4-FFF2-40B4-BE49-F238E27FC236}">
                <a16:creationId xmlns:a16="http://schemas.microsoft.com/office/drawing/2014/main" id="{B2ADBAE1-EA47-4172-BCBA-E59EA737D5BD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788933583"/>
              </p:ext>
            </p:extLst>
          </p:nvPr>
        </p:nvGraphicFramePr>
        <p:xfrm>
          <a:off x="5380454" y="1023402"/>
          <a:ext cx="6072016" cy="42865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Grafik 3">
            <a:extLst>
              <a:ext uri="{FF2B5EF4-FFF2-40B4-BE49-F238E27FC236}">
                <a16:creationId xmlns:a16="http://schemas.microsoft.com/office/drawing/2014/main" id="{B1440ED1-BC25-4139-B575-7C7D3AF71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26" y="1576613"/>
            <a:ext cx="3776703" cy="184114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B955B9A-83E9-4517-88E0-F7F5D7A1C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526" y="3999625"/>
            <a:ext cx="3776703" cy="118923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956C5EB4-164F-4E2F-879C-3E060B04E07E}"/>
              </a:ext>
            </a:extLst>
          </p:cNvPr>
          <p:cNvSpPr txBox="1"/>
          <p:nvPr/>
        </p:nvSpPr>
        <p:spPr>
          <a:xfrm>
            <a:off x="739527" y="1207281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Flotten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C365DE2-97F7-4DEB-ACFE-0F8F3DFD161E}"/>
              </a:ext>
            </a:extLst>
          </p:cNvPr>
          <p:cNvSpPr txBox="1"/>
          <p:nvPr/>
        </p:nvSpPr>
        <p:spPr>
          <a:xfrm>
            <a:off x="739527" y="3630293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Rüstungsproduktion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BE75E15-6108-4DE7-9616-0D680846CE46}"/>
              </a:ext>
            </a:extLst>
          </p:cNvPr>
          <p:cNvSpPr txBox="1"/>
          <p:nvPr/>
        </p:nvSpPr>
        <p:spPr>
          <a:xfrm>
            <a:off x="4031489" y="3417755"/>
            <a:ext cx="529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/>
              <a:t>Abb.2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DD5B5EC-7AFB-41B7-8C5B-00A9F601B207}"/>
              </a:ext>
            </a:extLst>
          </p:cNvPr>
          <p:cNvSpPr txBox="1"/>
          <p:nvPr/>
        </p:nvSpPr>
        <p:spPr>
          <a:xfrm>
            <a:off x="4031489" y="5188858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/>
              <a:t>Abb.3</a:t>
            </a:r>
          </a:p>
        </p:txBody>
      </p:sp>
    </p:spTree>
    <p:extLst>
      <p:ext uri="{BB962C8B-B14F-4D97-AF65-F5344CB8AC3E}">
        <p14:creationId xmlns:p14="http://schemas.microsoft.com/office/powerpoint/2010/main" val="1436310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1BCAD38B-5F61-4FEB-A1D1-5FC0D666D2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04E869F-EBC2-416E-8FB7-4F6A45F66D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50" name="Picture 2" descr="File:Schleswig-Holstein (Reichsmarine), ohne Fahrt.jpg">
            <a:extLst>
              <a:ext uri="{FF2B5EF4-FFF2-40B4-BE49-F238E27FC236}">
                <a16:creationId xmlns:a16="http://schemas.microsoft.com/office/drawing/2014/main" id="{BD366B97-1E7A-431F-994C-7D6716D08F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31"/>
          <a:stretch/>
        </p:blipFill>
        <p:spPr bwMode="auto">
          <a:xfrm>
            <a:off x="-22487" y="-27932"/>
            <a:ext cx="11734780" cy="6408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9">
            <a:extLst>
              <a:ext uri="{FF2B5EF4-FFF2-40B4-BE49-F238E27FC236}">
                <a16:creationId xmlns:a16="http://schemas.microsoft.com/office/drawing/2014/main" id="{7D1C9B27-27B9-4E9E-82C8-6F9B7D12B8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525" y="0"/>
            <a:ext cx="11763766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073902F-4C94-4E07-8A34-BB1CC2572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>
            <a:normAutofit/>
          </a:bodyPr>
          <a:lstStyle/>
          <a:p>
            <a:r>
              <a:rPr lang="de-CH" dirty="0"/>
              <a:t>Überfall auf Polen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2DFBD2-671B-4186-8853-01A3C1D56D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7549" y="3067878"/>
            <a:ext cx="10394707" cy="1829628"/>
          </a:xfrm>
        </p:spPr>
        <p:txBody>
          <a:bodyPr>
            <a:normAutofit/>
          </a:bodyPr>
          <a:lstStyle/>
          <a:p>
            <a:r>
              <a:rPr lang="de-CH" dirty="0"/>
              <a:t>31.08.1939: Hitler befiehlt, Polen Anzugreifen</a:t>
            </a:r>
          </a:p>
          <a:p>
            <a:r>
              <a:rPr lang="de-CH" dirty="0"/>
              <a:t>01.09.1939, 4:45Uhr: Angriff auf Polen</a:t>
            </a:r>
          </a:p>
          <a:p>
            <a:r>
              <a:rPr lang="de-CH" dirty="0"/>
              <a:t>Frankreich und Grossbritannien erklären Deutschland den Krieg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E9AE32D-417D-4951-BD6D-383A7A5E60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600215"/>
            <a:ext cx="11731752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E1514D2-0518-41DD-8C9D-6175A359B419}"/>
              </a:ext>
            </a:extLst>
          </p:cNvPr>
          <p:cNvSpPr txBox="1"/>
          <p:nvPr/>
        </p:nvSpPr>
        <p:spPr>
          <a:xfrm>
            <a:off x="11094103" y="5284498"/>
            <a:ext cx="529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/>
              <a:t>Abb.4</a:t>
            </a:r>
          </a:p>
        </p:txBody>
      </p:sp>
    </p:spTree>
    <p:extLst>
      <p:ext uri="{BB962C8B-B14F-4D97-AF65-F5344CB8AC3E}">
        <p14:creationId xmlns:p14="http://schemas.microsoft.com/office/powerpoint/2010/main" val="3876643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1B315-C40C-40DA-AAF9-1B5674414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0"/>
            <a:ext cx="10396882" cy="1151965"/>
          </a:xfrm>
        </p:spPr>
        <p:txBody>
          <a:bodyPr/>
          <a:lstStyle/>
          <a:p>
            <a:r>
              <a:rPr lang="de-CH" dirty="0"/>
              <a:t>Kriegsverlauf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110565F-2457-4FF9-A60B-0F103CF23C21}"/>
              </a:ext>
            </a:extLst>
          </p:cNvPr>
          <p:cNvSpPr txBox="1"/>
          <p:nvPr/>
        </p:nvSpPr>
        <p:spPr>
          <a:xfrm>
            <a:off x="10719203" y="5596560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/>
              <a:t>Abb.5 - 15 </a:t>
            </a:r>
          </a:p>
        </p:txBody>
      </p:sp>
      <p:pic>
        <p:nvPicPr>
          <p:cNvPr id="4" name="Grafik 3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B37C9DC2-8C26-4219-A735-219B8065E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831" y="289475"/>
            <a:ext cx="4796157" cy="4936532"/>
          </a:xfrm>
          <a:prstGeom prst="rect">
            <a:avLst/>
          </a:prstGeom>
        </p:spPr>
      </p:pic>
      <p:pic>
        <p:nvPicPr>
          <p:cNvPr id="6" name="Grafik 5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1494ACBB-DD64-42C3-93B7-C4165107F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831" y="277724"/>
            <a:ext cx="4796158" cy="4920625"/>
          </a:xfrm>
          <a:prstGeom prst="rect">
            <a:avLst/>
          </a:prstGeom>
        </p:spPr>
      </p:pic>
      <p:pic>
        <p:nvPicPr>
          <p:cNvPr id="9" name="Grafik 8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F2A50D2C-11EA-4549-9976-83FB9C26D5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830" y="289459"/>
            <a:ext cx="4796159" cy="4936548"/>
          </a:xfrm>
          <a:prstGeom prst="rect">
            <a:avLst/>
          </a:prstGeom>
        </p:spPr>
      </p:pic>
      <p:pic>
        <p:nvPicPr>
          <p:cNvPr id="13" name="Grafik 12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59A534A6-6E9D-4E18-8875-09463ABA17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828" y="276605"/>
            <a:ext cx="4796160" cy="4920624"/>
          </a:xfrm>
          <a:prstGeom prst="rect">
            <a:avLst/>
          </a:prstGeom>
        </p:spPr>
      </p:pic>
      <p:pic>
        <p:nvPicPr>
          <p:cNvPr id="15" name="Grafik 14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33920315-472D-431F-9A26-1D583A14AA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827" y="305383"/>
            <a:ext cx="4796161" cy="4920624"/>
          </a:xfrm>
          <a:prstGeom prst="rect">
            <a:avLst/>
          </a:prstGeom>
        </p:spPr>
      </p:pic>
      <p:pic>
        <p:nvPicPr>
          <p:cNvPr id="17" name="Grafik 1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4CF977B9-AC23-49A3-B282-4FB1E9D94E4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8"/>
          <a:stretch/>
        </p:blipFill>
        <p:spPr>
          <a:xfrm>
            <a:off x="6509775" y="317118"/>
            <a:ext cx="4770213" cy="4920624"/>
          </a:xfrm>
          <a:prstGeom prst="rect">
            <a:avLst/>
          </a:prstGeom>
        </p:spPr>
      </p:pic>
      <p:pic>
        <p:nvPicPr>
          <p:cNvPr id="29" name="Grafik 28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55260524-176F-4644-AE43-AC7E5A7AFF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575" y="273932"/>
            <a:ext cx="4770214" cy="4963810"/>
          </a:xfrm>
          <a:prstGeom prst="rect">
            <a:avLst/>
          </a:prstGeom>
        </p:spPr>
      </p:pic>
      <p:pic>
        <p:nvPicPr>
          <p:cNvPr id="32" name="Grafik 31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A3C734B0-A6FB-41C0-AA46-A8F5936FBD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575" y="286023"/>
            <a:ext cx="4757240" cy="4959344"/>
          </a:xfrm>
          <a:prstGeom prst="rect">
            <a:avLst/>
          </a:prstGeom>
        </p:spPr>
      </p:pic>
      <p:pic>
        <p:nvPicPr>
          <p:cNvPr id="34" name="Grafik 33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E2E814AF-7B46-461E-9835-3666698E46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801" y="296817"/>
            <a:ext cx="4757240" cy="497777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223FE9A6-BD59-4C94-9B00-68BA821A6F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401" y="284562"/>
            <a:ext cx="4761413" cy="4972857"/>
          </a:xfrm>
          <a:prstGeom prst="rect">
            <a:avLst/>
          </a:prstGeom>
        </p:spPr>
      </p:pic>
      <p:pic>
        <p:nvPicPr>
          <p:cNvPr id="38" name="Grafik 37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86C09A67-52ED-4563-ABAF-41D7922F03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881" y="273933"/>
            <a:ext cx="4796160" cy="512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8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53CD781F-F935-4310-9C70-32C9B03A15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E389415A-F11F-49E4-B0C5-CF7FF9CE8E0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33" name="Rectangle 32">
              <a:extLst>
                <a:ext uri="{FF2B5EF4-FFF2-40B4-BE49-F238E27FC236}">
                  <a16:creationId xmlns:a16="http://schemas.microsoft.com/office/drawing/2014/main" id="{91A09D7C-72C0-44A7-95A9-038C62939D0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9B1A95B7-C468-4483-B6EA-858374AB579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D68F968-C120-4C1E-B281-A62213BD21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0" name="Picture 36">
            <a:extLst>
              <a:ext uri="{FF2B5EF4-FFF2-40B4-BE49-F238E27FC236}">
                <a16:creationId xmlns:a16="http://schemas.microsoft.com/office/drawing/2014/main" id="{1BCAD38B-5F61-4FEB-A1D1-5FC0D666D2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C04E869F-EBC2-416E-8FB7-4F6A45F66D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5" name="Picture 2" descr="https://upload.wikimedia.org/wikipedia/commons/a/a5/Into_the_Jaws_of_Death_23-0455M_edit.jpg">
            <a:extLst>
              <a:ext uri="{FF2B5EF4-FFF2-40B4-BE49-F238E27FC236}">
                <a16:creationId xmlns:a16="http://schemas.microsoft.com/office/drawing/2014/main" id="{46BDD4C7-ACF8-4000-988A-DA004A9F5125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 rotWithShape="1">
          <a:blip r:embed="rId4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2" b="11566"/>
          <a:stretch/>
        </p:blipFill>
        <p:spPr bwMode="auto">
          <a:xfrm>
            <a:off x="20" y="10"/>
            <a:ext cx="11734780" cy="6408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 9">
            <a:extLst>
              <a:ext uri="{FF2B5EF4-FFF2-40B4-BE49-F238E27FC236}">
                <a16:creationId xmlns:a16="http://schemas.microsoft.com/office/drawing/2014/main" id="{7D1C9B27-27B9-4E9E-82C8-6F9B7D12B8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525" y="0"/>
            <a:ext cx="11763766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4302EC3-1A6A-49E7-80AB-9C78467F5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Invasion im Westen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68D2DA6-EB6D-49D6-ABEA-30A64A710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1. Invasion, D-Day, am 6. Juni 1944</a:t>
            </a:r>
          </a:p>
          <a:p>
            <a:r>
              <a:rPr lang="en-US"/>
              <a:t>Kamen nur langsam voran</a:t>
            </a:r>
          </a:p>
          <a:p>
            <a:r>
              <a:rPr lang="en-US"/>
              <a:t>2. Invasion Côte d’Azure 16. August</a:t>
            </a:r>
          </a:p>
          <a:p>
            <a:r>
              <a:rPr lang="en-US"/>
              <a:t>IM Gegensatz zur 1. Invasion  nur wenig Widerstand</a:t>
            </a:r>
          </a:p>
          <a:p>
            <a:r>
              <a:rPr lang="en-US"/>
              <a:t>Am 25. August Rückeroberung von Paris</a:t>
            </a:r>
          </a:p>
          <a:p>
            <a:r>
              <a:rPr lang="en-US"/>
              <a:t>23. März Zerstörung der Heeresgruppe B 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E9AE32D-417D-4951-BD6D-383A7A5E60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600215"/>
            <a:ext cx="11731752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04F6F72-F7D6-42FC-8C65-C7776B78CD97}"/>
              </a:ext>
            </a:extLst>
          </p:cNvPr>
          <p:cNvSpPr txBox="1"/>
          <p:nvPr/>
        </p:nvSpPr>
        <p:spPr>
          <a:xfrm>
            <a:off x="10818978" y="5621173"/>
            <a:ext cx="844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 16</a:t>
            </a:r>
          </a:p>
        </p:txBody>
      </p:sp>
    </p:spTree>
    <p:extLst>
      <p:ext uri="{BB962C8B-B14F-4D97-AF65-F5344CB8AC3E}">
        <p14:creationId xmlns:p14="http://schemas.microsoft.com/office/powerpoint/2010/main" val="3966467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2679E24-B442-48DA-91F5-D20C35276B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7FFD68E-AD03-4180-8BBB-B3E7DE0D1C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B36C81B8-0929-4B46-BCB0-00954C0E7D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A771D040-DA75-4CDB-859B-07D4C80944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C97C64C-CFCE-45F6-B8D4-4B46AB8980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84302EC3-1A6A-49E7-80AB-9C78467F5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6397155" cy="11519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Ostfront 1944/1945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68D2DA6-EB6D-49D6-ABEA-30A64A710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76423"/>
            <a:ext cx="6397157" cy="32887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Heeresgruppe Mitte zerstört</a:t>
            </a:r>
          </a:p>
          <a:p>
            <a:r>
              <a:rPr lang="en-US"/>
              <a:t>Am 20. August in Rumänien, Umsturtz des Diktators</a:t>
            </a:r>
          </a:p>
          <a:p>
            <a:r>
              <a:rPr lang="en-US"/>
              <a:t>5. September in Bulgarien, Einführung der Kommunistische Staatsform im Bulgarien</a:t>
            </a:r>
          </a:p>
          <a:p>
            <a:r>
              <a:rPr lang="en-US"/>
              <a:t>Schlacht auf der Seelower Höhen</a:t>
            </a:r>
          </a:p>
          <a:p>
            <a:r>
              <a:rPr lang="en-US"/>
              <a:t>Ende der Schlacht am 6. Mai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AB87C96-D02E-4544-B0CD-92D37D76B4A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tretch>
            <a:fillRect/>
          </a:stretch>
        </p:blipFill>
        <p:spPr>
          <a:xfrm>
            <a:off x="7568124" y="1567272"/>
            <a:ext cx="3836475" cy="2618394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39B5ACE8-40F3-470B-9CF8-CB786FFA4B2D}"/>
              </a:ext>
            </a:extLst>
          </p:cNvPr>
          <p:cNvSpPr txBox="1"/>
          <p:nvPr/>
        </p:nvSpPr>
        <p:spPr>
          <a:xfrm>
            <a:off x="7535937" y="4236053"/>
            <a:ext cx="844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 17</a:t>
            </a:r>
          </a:p>
        </p:txBody>
      </p:sp>
    </p:spTree>
    <p:extLst>
      <p:ext uri="{BB962C8B-B14F-4D97-AF65-F5344CB8AC3E}">
        <p14:creationId xmlns:p14="http://schemas.microsoft.com/office/powerpoint/2010/main" val="3967172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chtiges Ereignis">
  <a:themeElements>
    <a:clrScheme name="Wichtiges Ereignis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Wichtiges Ereignis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ichtiges Ereignis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678</Words>
  <Application>Microsoft Office PowerPoint</Application>
  <PresentationFormat>Breitbild</PresentationFormat>
  <Paragraphs>145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4" baseType="lpstr">
      <vt:lpstr>Arial</vt:lpstr>
      <vt:lpstr>Gill Sans MT</vt:lpstr>
      <vt:lpstr>Impact</vt:lpstr>
      <vt:lpstr>Wichtiges Ereignis</vt:lpstr>
      <vt:lpstr>2. Weltkrieg</vt:lpstr>
      <vt:lpstr>Leitfragen</vt:lpstr>
      <vt:lpstr>Inhalt</vt:lpstr>
      <vt:lpstr>Die Achsenmächte und die Alliierten</vt:lpstr>
      <vt:lpstr>Militärische Potenziale</vt:lpstr>
      <vt:lpstr>Überfall auf Polen</vt:lpstr>
      <vt:lpstr>Kriegsverlauf</vt:lpstr>
      <vt:lpstr>Invasion im Westen</vt:lpstr>
      <vt:lpstr>Ostfront 1944/1945</vt:lpstr>
      <vt:lpstr>Kampf um Berlin</vt:lpstr>
      <vt:lpstr>Kriegswirtschaft</vt:lpstr>
      <vt:lpstr>Kriegspropaganda</vt:lpstr>
      <vt:lpstr>Kriegsverbrechen</vt:lpstr>
      <vt:lpstr>Leitfrage 1</vt:lpstr>
      <vt:lpstr>Leitfrage 2</vt:lpstr>
      <vt:lpstr>Zusammenfassung und Fazit</vt:lpstr>
      <vt:lpstr>DiskussionsRegeln</vt:lpstr>
      <vt:lpstr>DiskussionsThesen</vt:lpstr>
      <vt:lpstr>Literaturverzeichnis</vt:lpstr>
      <vt:lpstr>Abbildungsverzeichnis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 Weltkrieg</dc:title>
  <dc:creator>Nico Mueller</dc:creator>
  <cp:lastModifiedBy>Luca Schäfli</cp:lastModifiedBy>
  <cp:revision>26</cp:revision>
  <dcterms:created xsi:type="dcterms:W3CDTF">2018-11-18T15:38:00Z</dcterms:created>
  <dcterms:modified xsi:type="dcterms:W3CDTF">2018-11-20T10:04:30Z</dcterms:modified>
</cp:coreProperties>
</file>